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36A65-E60E-4CFC-8A85-2CA54CB26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E76E93-E952-445A-99D0-504AEFA3B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DCD90-C667-4458-B1FB-6B53BFB38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22E72-4D86-421D-A36A-63B33DC5A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A2593-D849-48BB-B10D-E8221148D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08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E4489-73C8-4233-B113-5B816EF59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2D02E-86D0-4F5E-8DFA-42BBC513F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AFD53-31BE-4EC3-984C-C20B19851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72021-DC52-40EE-B896-4E5E3E60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0F56C-0E91-46A6-9BA1-53E5B417A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66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7708C6-0641-4AD5-AB4C-E8C7432983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6C43E-1B82-4B78-8EC1-FB31DFB58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AC875-BFA5-43D7-9339-6BBAB2131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2FA44-B121-4BA4-B4DF-8DF9FB289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9777F-7556-41A3-ADA5-8A8D0F7AD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90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16376-8431-4AA4-95C3-F285BA4AA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275A3-AD80-43A1-BFE3-49886AD70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7F407-DAEC-4AFE-A5BA-DAADDC119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69E1E-D229-47B7-8D00-B2FFFEAA8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07714-119A-408C-8178-A3E2B91B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78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D6F7C-0EDA-46EE-8FE1-00DA01C8D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07D9C-87DC-40CB-83B6-15C4CE191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E7F5C-00CB-418B-992C-FC25B95ED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220EF-8B59-4064-B45C-4D7C36A1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933F1-2BA7-4D3F-AA30-2F3B84D81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72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37D46-91A8-462A-ABA0-862A7C9C2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38431-D9E8-4D1A-8C87-4FECA4EA8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EC7F1-4099-4AEC-9A9F-086B0E489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01F41-37C7-4BA9-BE68-9FE64002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47791-1B57-4DEF-9591-8D1072248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62095-3642-4E5B-B6BB-EA9C17911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15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E3DB3-BD53-4742-BA6D-F74F7842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5AD1C-CF70-4C14-A3E0-DA142EFD0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7F6BA3-DE80-4CAF-B8F5-57E602B56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0CC4E4-34AC-402C-BDAF-DAEA709387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66A87F-7EB0-4871-A1F5-808952B45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F38151-E1B5-4B95-BC04-174639C81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F6C238-FA5E-493C-ADE9-D5CED833E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8C16BB-B1A6-41B4-89E9-4568B2E91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09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C6C7B-C125-41F5-9787-6E2EB00EC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6DA2F3-E213-4F94-A311-B60859E6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A32C85-CB12-47E9-B024-592AA0EB0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EBA9C5-11AE-4753-9F8B-EEF44C7F0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1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B4220D-F166-46AB-8F5E-2E1EDBAC8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96400E-102A-45DE-9046-407DA2C36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A08E1A-42F8-41AE-A460-34F6D030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76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5FE84-ACE6-437F-9DC5-3B53589AC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772C0-F6A8-4B77-AC56-6D12CF46F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9B08C-2F41-4958-80CF-01E391D90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BBA656-F9ED-4AD3-B790-4AE4EDD79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C5DDFA-6F55-48A6-8009-A36BF1A3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F5A3F-1B5A-4812-A3E2-DF97D5A0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5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1AF8F-D058-4F1A-938E-BE54AC1B8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1647A3-2E77-4B2E-82E0-56D2F9FBA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F4D47-7F85-48A1-B0EC-8D13BE63D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5EF4B-A854-44CC-A6B2-62B4B677B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495EE-C606-4A5B-BCC7-92C27B97E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6969F-472B-470F-90BE-3778CE89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05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BCB716-153B-4743-8CA9-89110CF07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65FB4-92FD-454D-BF8C-6D3666B17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3A716-28A4-4B83-857A-109158AEB9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C56BA-B72A-4F94-8E58-A3F4A0D2D587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3F06-5420-4B56-B70C-D4FFD4A737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700B4-1792-41A8-B912-A91F669FF7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04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543801"/>
              </p:ext>
            </p:extLst>
          </p:nvPr>
        </p:nvGraphicFramePr>
        <p:xfrm>
          <a:off x="2438400" y="96814"/>
          <a:ext cx="9603409" cy="297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3409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83611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Implications of the digital divide: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2591601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218503"/>
              </p:ext>
            </p:extLst>
          </p:nvPr>
        </p:nvGraphicFramePr>
        <p:xfrm>
          <a:off x="150191" y="96814"/>
          <a:ext cx="210138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388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DT19: Digital divide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140871"/>
              </p:ext>
            </p:extLst>
          </p:nvPr>
        </p:nvGraphicFramePr>
        <p:xfrm>
          <a:off x="135742" y="3132081"/>
          <a:ext cx="5807857" cy="368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7857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81639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Causes of a digital divide in the UK: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33075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297643"/>
              </p:ext>
            </p:extLst>
          </p:nvPr>
        </p:nvGraphicFramePr>
        <p:xfrm>
          <a:off x="6096000" y="3148273"/>
          <a:ext cx="5922404" cy="367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240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2189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Causes of a digital divide on global scale: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30720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47177"/>
              </p:ext>
            </p:extLst>
          </p:nvPr>
        </p:nvGraphicFramePr>
        <p:xfrm>
          <a:off x="150190" y="488070"/>
          <a:ext cx="2101389" cy="253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389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40851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212491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digital divide refers to the gap between those who have access to technology and those that don’t. This causes unequal access to ICT.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sp>
        <p:nvSpPr>
          <p:cNvPr id="39" name="Rectangle 38">
            <a:extLst>
              <a:ext uri="{FF2B5EF4-FFF2-40B4-BE49-F238E27FC236}">
                <a16:creationId xmlns:a16="http://schemas.microsoft.com/office/drawing/2014/main" id="{8C1A888D-FD5F-42FD-9D4E-6AA547A2F8A1}"/>
              </a:ext>
            </a:extLst>
          </p:cNvPr>
          <p:cNvSpPr/>
          <p:nvPr/>
        </p:nvSpPr>
        <p:spPr>
          <a:xfrm>
            <a:off x="8793649" y="3620476"/>
            <a:ext cx="3046624" cy="25947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Affordability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– More wealthy countries have better access to digital technology.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Limited access to electricity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– Countries without a reliable electrical supply have less access.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Censorship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– Some governments restrict and censor access to digital technology or certain platforms (e.g. Facebook banned in China)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3C25627-EA98-4376-93D9-BD7FAF89F019}"/>
              </a:ext>
            </a:extLst>
          </p:cNvPr>
          <p:cNvSpPr/>
          <p:nvPr/>
        </p:nvSpPr>
        <p:spPr>
          <a:xfrm>
            <a:off x="2085653" y="3604591"/>
            <a:ext cx="3679815" cy="31565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Accessibility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due to low income.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Disability or Illness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– It can make it difficult for people to get access to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People living in remote areas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– lack of phone coverage/broadband connection.</a:t>
            </a:r>
            <a:endParaRPr lang="en-GB" sz="16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Cultural factors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– Gender inequalities and religious beliefs can restrict access.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Lack of knowledge and skills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– People don’t possess the skills required to perform tasks using technology.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2D61C2-55A2-498A-A471-06F083232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48" y="3629928"/>
            <a:ext cx="1714499" cy="17144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50F66D-B569-42F0-AAC9-C1D199B3D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475" y="3620475"/>
            <a:ext cx="2470699" cy="1747333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007CAFA-EC39-4964-9E13-AD6B26BA7C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792362"/>
              </p:ext>
            </p:extLst>
          </p:nvPr>
        </p:nvGraphicFramePr>
        <p:xfrm>
          <a:off x="2588591" y="547026"/>
          <a:ext cx="9251682" cy="24818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25841">
                  <a:extLst>
                    <a:ext uri="{9D8B030D-6E8A-4147-A177-3AD203B41FA5}">
                      <a16:colId xmlns:a16="http://schemas.microsoft.com/office/drawing/2014/main" val="4095191701"/>
                    </a:ext>
                  </a:extLst>
                </a:gridCol>
                <a:gridCol w="4625841">
                  <a:extLst>
                    <a:ext uri="{9D8B030D-6E8A-4147-A177-3AD203B41FA5}">
                      <a16:colId xmlns:a16="http://schemas.microsoft.com/office/drawing/2014/main" val="2394411869"/>
                    </a:ext>
                  </a:extLst>
                </a:gridCol>
              </a:tblGrid>
              <a:tr h="1130988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1"/>
                          </a:solidFill>
                          <a:latin typeface="Tw Cen MT" panose="020B0602020104020603" pitchFamily="34" charset="0"/>
                        </a:rPr>
                        <a:t>Economic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People with better ICT skills get better paid jobs.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Rise in e-commerce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Countries without good access to ICT are developing more slowly.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1"/>
                          </a:solidFill>
                          <a:latin typeface="Tw Cen MT" panose="020B0602020104020603" pitchFamily="34" charset="0"/>
                        </a:rPr>
                        <a:t>Educational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Students who have more access to technology are more likely to make the progress required to achieve.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Can access online courses to improve skills.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114332"/>
                  </a:ext>
                </a:extLst>
              </a:tr>
              <a:tr h="1171203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1"/>
                          </a:solidFill>
                          <a:latin typeface="Tw Cen MT" panose="020B0602020104020603" pitchFamily="34" charset="0"/>
                        </a:rPr>
                        <a:t>Cultural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Some religious groups restrict their member’s access to digital technology.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1"/>
                          </a:solidFill>
                          <a:latin typeface="Tw Cen MT" panose="020B0602020104020603" pitchFamily="34" charset="0"/>
                        </a:rPr>
                        <a:t>Social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People with technology can communicate with others while some can feel ‘left out’ if they do not have access to digital technology.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524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9679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265</Words>
  <Application>Microsoft Office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2</cp:revision>
  <dcterms:created xsi:type="dcterms:W3CDTF">2021-07-16T20:55:02Z</dcterms:created>
  <dcterms:modified xsi:type="dcterms:W3CDTF">2021-07-16T21:12:49Z</dcterms:modified>
</cp:coreProperties>
</file>